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/>
              <a:t>Umsatz und kalkulatorischer Beitrag je Monat (CHF)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Umsatz</c:v>
                </c:pt>
              </c:strCache>
            </c:strRef>
          </c:tx>
          <c:spPr>
            <a:solidFill>
              <a:srgbClr val="2E5A88"/>
            </a:solidFill>
          </c:spPr>
          <c:cat>
            <c:strRef>
              <c:f>Sheet1!$A$2:$A$4</c:f>
              <c:strCache>
                <c:ptCount val="3"/>
                <c:pt idx="0">
                  <c:v>Juli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14600</c:v>
                </c:pt>
                <c:pt idx="1">
                  <c:v>17500</c:v>
                </c:pt>
                <c:pt idx="2">
                  <c:v>21300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Kalkulatorischer Beitrag</c:v>
                </c:pt>
              </c:strCache>
            </c:strRef>
          </c:tx>
          <c:spPr>
            <a:solidFill>
              <a:srgbClr val="2E7D32"/>
            </a:solidFill>
          </c:spPr>
          <c:cat>
            <c:strRef>
              <c:f>Sheet1!$A$2:$A$4</c:f>
              <c:strCache>
                <c:ptCount val="3"/>
                <c:pt idx="0">
                  <c:v>Juli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5750.0</c:v>
                </c:pt>
                <c:pt idx="1">
                  <c:v>4460.0</c:v>
                </c:pt>
                <c:pt idx="2">
                  <c:v>1200.0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/>
              <a:t>Beitrag pro Stunde (CHF/h)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Beitrag pro Stunde</c:v>
                </c:pt>
              </c:strCache>
            </c:strRef>
          </c:tx>
          <c:spPr>
            <a:ln w="31750">
              <a:solidFill>
                <a:srgbClr val="C00000"/>
              </a:solidFill>
            </a:ln>
          </c:spPr>
          <c:cat>
            <c:strRef>
              <c:f>Sheet1!$A$2:$A$4</c:f>
              <c:strCache>
                <c:ptCount val="3"/>
                <c:pt idx="0">
                  <c:v>Juli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63.888888888888886</c:v>
                </c:pt>
                <c:pt idx="1">
                  <c:v>38.44827586206897</c:v>
                </c:pt>
                <c:pt idx="2">
                  <c:v>7.0588235294117645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000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144000"/>
            <a:ext cx="10800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06060"/>
                </a:solidFill>
              </a:rPr>
              <a:t>Demo mit fiktiven Auftragsdaten  |  Juli bis September  |  Beträge ohne MWST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540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864"/>
                </a:solidFill>
                <a:latin typeface="Calibri"/>
              </a:rPr>
              <a:t>Umsatz wächst +46%, kalkulatorischer Beitrag bricht zusammen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0000" y="1440000"/>
            <a:ext cx="2592000" cy="1080000"/>
          </a:xfrm>
          <a:prstGeom prst="roundRect">
            <a:avLst/>
          </a:prstGeom>
          <a:solidFill>
            <a:srgbClr val="1F3864"/>
          </a:solidFill>
          <a:ln>
            <a:solidFill>
              <a:srgbClr val="1F3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FFFFFF"/>
                </a:solidFill>
              </a:rPr>
              <a:t>CHF 53'400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Umsatz total (3 Monate)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0000" y="1440000"/>
            <a:ext cx="2592000" cy="1080000"/>
          </a:xfrm>
          <a:prstGeom prst="roundRect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FFFFFF"/>
                </a:solidFill>
              </a:rPr>
              <a:t>CHF 11'410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kalkulatorischer Beitrag total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0000" y="1440000"/>
            <a:ext cx="2592000" cy="1080000"/>
          </a:xfrm>
          <a:prstGeom prst="roundRect">
            <a:avLst/>
          </a:prstGeom>
          <a:solidFill>
            <a:srgbClr val="2E7D32"/>
          </a:solidFill>
          <a:ln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FFFFFF"/>
                </a:solidFill>
              </a:rPr>
              <a:t>21.4%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Beitragsmarge total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40000" y="1440000"/>
            <a:ext cx="2700000" cy="1080000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FFFFFF"/>
                </a:solidFill>
              </a:rPr>
              <a:t>CHF -200</a:t>
            </a:r>
          </a:p>
          <a:p>
            <a:pPr algn="ctr"/>
            <a:r>
              <a:rPr sz="1100">
                <a:solidFill>
                  <a:srgbClr val="FFFFFF"/>
                </a:solidFill>
              </a:rPr>
              <a:t>S02: unter variablen Kosten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2700000"/>
            <a:ext cx="11160000" cy="3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333333"/>
                </a:solidFill>
                <a:latin typeface="Calibri"/>
              </a:rPr>
              <a:t>Juli → September: Umsatz CHF 14'600 → CHF 21'300 (+45,9%), Beitrag CHF 5'750 → CHF 1'200 (−79,1%).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333333"/>
                </a:solidFill>
                <a:latin typeface="Calibri"/>
              </a:rPr>
              <a:t>Beitragsmarge fällt von 39.4% über 25.5% auf 5.6%; Beitrag pro Stunde von CHF 63.89 auf CHF 7.06.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C00000"/>
                </a:solidFill>
                <a:latin typeface="Calibri"/>
              </a:rPr>
              <a:t>S02 (Web) verfehlt bei CHF 65/h sogar die variablen Kosten um CHF 200 – kein Deckungsbeitrag.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C00000"/>
                </a:solidFill>
                <a:latin typeface="Calibri"/>
              </a:rPr>
              <a:t>S01 (IT) erwirtschaftet auf CHF 7'600 Umsatz nur CHF 430 Beitrag; Material frisst 47% des Umsatzes.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333333"/>
                </a:solidFill>
                <a:latin typeface="Calibri"/>
              </a:rPr>
              <a:t>Ursache ist in den Beispieldaten nicht belegt; die Verteilung von Umsatz und Beitrag je Auftrag legt eine Nachkalkulation nahe.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20000" y="6408000"/>
            <a:ext cx="1368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06060"/>
                </a:solidFill>
              </a:rPr>
              <a:t>Folie 1 von 4  |  Demo mit fiktiven Auftragsdaten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192000"/>
            <a:ext cx="990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606060"/>
                </a:solidFill>
              </a:rPr>
              <a:t>Fixkosten sind nicht eingerechnet – es handelt sich um einen kalkulatorischen Auftragsbeitrag, nicht um einen Unternehmensgewinn.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144000"/>
            <a:ext cx="10800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06060"/>
                </a:solidFill>
              </a:rPr>
              <a:t>Demo mit fiktiven Auftragsdaten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360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F3864"/>
                </a:solidFill>
                <a:latin typeface="Calibri"/>
              </a:rPr>
              <a:t>Entwicklung Juli bis September: Umsatz steigt, Beitrag fällt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432000" y="1296000"/>
          <a:ext cx="6300000" cy="3744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983999" y="1296000"/>
          <a:ext cx="4752000" cy="3744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20000" y="6408000"/>
            <a:ext cx="1368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06060"/>
                </a:solidFill>
              </a:rPr>
              <a:t>Folie 2 von 4  |  Demo mit fiktiven Auftragsdaten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6192000"/>
            <a:ext cx="990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606060"/>
                </a:solidFill>
              </a:rPr>
              <a:t>Beitrag/h = kalkulatorischer Beitrag / erfasste Stunden. Fixkosten und nicht erfasste Stunden bleiben unberücksichtigt.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144000"/>
            <a:ext cx="10800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06060"/>
                </a:solidFill>
              </a:rPr>
              <a:t>Demo mit fiktiven Auftragsdaten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360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F3864"/>
                </a:solidFill>
                <a:latin typeface="Calibri"/>
              </a:rPr>
              <a:t>Auffällige Aufträge – hier lohnt sich die genaue Prüfung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32000" y="1224000"/>
          <a:ext cx="6480000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714"/>
                <a:gridCol w="925714"/>
                <a:gridCol w="925714"/>
                <a:gridCol w="925714"/>
                <a:gridCol w="925714"/>
                <a:gridCol w="925714"/>
                <a:gridCol w="925716"/>
              </a:tblGrid>
              <a:tr h="346153">
                <a:tc>
                  <a:txBody>
                    <a:bodyPr/>
                    <a:lstStyle/>
                    <a:p>
                      <a:r>
                        <a:rPr sz="1000" b="1"/>
                        <a:t>Auftrag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/>
                        <a:t>Bereich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/>
                        <a:t>Umsatz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/>
                        <a:t>Marge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/>
                        <a:t>Beitr/h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/>
                        <a:t>Material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/>
                        <a:t>FL 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J01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3'600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70.00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0%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J02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5'400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62.94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17%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J03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2'400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37.1%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63.57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0%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J04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3'200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41.2%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60.00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12%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A01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5'200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58.08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4%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A02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5'600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20.9%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27.86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27%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A03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3'300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47.50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A04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3'400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24.4%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29.64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333333"/>
                          </a:solidFill>
                        </a:rPr>
                        <a:t>21%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S01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7'600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8.96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6%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S02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6'000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-3.3%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-3.33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35%</a:t>
                      </a:r>
                    </a:p>
                  </a:txBody>
                  <a:tcPr/>
                </a:tc>
              </a:tr>
              <a:tr h="346153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S03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4'200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16.67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4%</a:t>
                      </a:r>
                    </a:p>
                  </a:txBody>
                  <a:tcPr/>
                </a:tc>
              </a:tr>
              <a:tr h="346164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3'500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14.69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00000"/>
                          </a:solidFill>
                        </a:rPr>
                        <a:t>26%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128000" y="1224000"/>
            <a:ext cx="4680000" cy="48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1">
                <a:solidFill>
                  <a:srgbClr val="C00000"/>
                </a:solidFill>
                <a:latin typeface="Calibri"/>
              </a:rPr>
              <a:t>S02 (Web) – kalkulatorischer Beitrag CHF −200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60 Stunden × CHF 65 = CHF 3'900 Personal, plus CHF 2'300 Material/FL; Umsatz CHF 6'000. Variablen Kostendeckungsgrad nur 96.77%.</a:t>
            </a:r>
          </a:p>
          <a:p>
            <a:pPr>
              <a:spcAft>
                <a:spcPts val="800"/>
              </a:spcAft>
            </a:pPr>
            <a:r>
              <a:rPr sz="1400" b="1">
                <a:solidFill>
                  <a:srgbClr val="C00000"/>
                </a:solidFill>
                <a:latin typeface="Calibri"/>
              </a:rPr>
              <a:t>S01 (IT) – Beitrag CHF 430 bei CHF 7'600 Umsatz (Marge 5,7%)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Materialanteil 47%; bei CHF 65/h Stundenkosten bleibt fast kein Beitrag.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C00000"/>
                </a:solidFill>
                <a:latin typeface="Calibri"/>
              </a:rPr>
              <a:t>A02 (Web) – CHF 1'500 Fremdleistung bei CHF 5'600 Umsatz = 26,8%; Beitrag/h nur CHF 27.86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Vergleich Juli: Web-Aufträge erzielten CHF 60.00 bis CHF 62.94 Beitrag/h – die September-Web-Aufträge liegen bei CHF -3.33 und CHF 14.69.</a:t>
            </a:r>
          </a:p>
          <a:p>
            <a:pPr>
              <a:spcAft>
                <a:spcPts val="800"/>
              </a:spcAft>
            </a:pPr>
            <a:r>
              <a:rPr sz="1200" b="1">
                <a:solidFill>
                  <a:srgbClr val="333333"/>
                </a:solidFill>
                <a:latin typeface="Calibri"/>
              </a:rPr>
              <a:t>Alle vier September-Aufträge liegen unter CHF 20 Beitrag/h.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0000" y="6408000"/>
            <a:ext cx="1368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06060"/>
                </a:solidFill>
              </a:rPr>
              <a:t>Folie 3 von 4  |  Demo mit fiktiven Auftragsdaten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000" y="6192000"/>
            <a:ext cx="990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606060"/>
                </a:solidFill>
              </a:rPr>
              <a:t>Rot markiert = auffällig: negativer Beitrag (S02), Beitrag unter CHF 20/h (alle vier September-Aufträge) oder auffällig hoher Fremdleistungsanteil (A02).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144000"/>
            <a:ext cx="10800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06060"/>
                </a:solidFill>
              </a:rPr>
              <a:t>Demo mit fiktiven Auftragsdaten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360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1F3864"/>
                </a:solidFill>
                <a:latin typeface="Calibri"/>
              </a:rPr>
              <a:t>Drei begründete nächste Prüfschritte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296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F3864"/>
                </a:solidFill>
                <a:latin typeface="Calibri"/>
              </a:rPr>
              <a:t>1. Nachkalkulation S01 und S02: Material- und Fremdleistungsbelege gegen Offerte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8000" y="1728000"/>
            <a:ext cx="1098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Begründung: S02 liegt mit CHF −200 unter den variablen Kosten; S01 verzehrt 47% Umsatz als Material (3600 CHF).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Offertpreise, Lieferantenwechsel und Rabattkonditionen der letzten drei Monate vergleichen.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Prüfen, ob Material an andere Aufträge falsch verbucht wurde.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000" y="2808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F3864"/>
                </a:solidFill>
                <a:latin typeface="Calibri"/>
              </a:rPr>
              <a:t>2. Stunden- und Stundensatzprüfung im Web-Bereich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000" y="3240000"/>
            <a:ext cx="1098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Begründung: Web-Beitrag/h sinkt von CHF 61.79 (Juli) über CHF 28.57 (August) auf CHF 2.93 (September).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Zeiterfassung S02: 60 Stunden für CHF 6'000 Umsatz = CHF 100 Umsatz/h; tiefster Wert aller 12 Aufträge.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Interne Verrechnungsstunden kontrollieren – nicht erfasste Stunden würden das Bild verschlechtern.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000" y="4320000"/>
            <a:ext cx="1080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F3864"/>
                </a:solidFill>
                <a:latin typeface="Calibri"/>
              </a:rPr>
              <a:t>3. Preis- und Kalkulationsleitplanken für neue Aufträge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000" y="4752000"/>
            <a:ext cx="1098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Begründung: Wachstum (+45,9% Umsatz) geht mit sinkender Marge einher; Ursache nicht belegt, Preisannahmen sind zu prüfen.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Mindestbeitrag/h als Untergrenze definieren (Orientierung: Juli-Durchschnitt CHF 63.89/h).</a:t>
            </a:r>
          </a:p>
          <a:p>
            <a:pPr>
              <a:spcAft>
                <a:spcPts val="800"/>
              </a:spcAft>
            </a:pPr>
            <a:r>
              <a:rPr sz="1200" b="0">
                <a:solidFill>
                  <a:srgbClr val="333333"/>
                </a:solidFill>
                <a:latin typeface="Calibri"/>
              </a:rPr>
              <a:t>Material- und Fremdleistungsanteil je Angebot vor Auftragsannahme bewerten.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20000" y="6408000"/>
            <a:ext cx="1368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606060"/>
                </a:solidFill>
              </a:rPr>
              <a:t>Folie 4 von 4  |  Demo mit fiktiven Auftragsdaten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0000" y="6192000"/>
            <a:ext cx="990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606060"/>
                </a:solidFill>
              </a:rPr>
              <a:t>Grenzen der Daten: Fixkosten, MWST und Stichtagsabgrenzung sind nicht enthalten. Der Beitrag ist eine kalkulatorische Grösse – kein Nachweis eines tatsächlichen Verlusts oder Gewinns. Rohdaten fiktiv; Verprobung nur mit verlässlich verifizierbarer Stunden- und Materialbuchung sinnvoll.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